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66" d="100"/>
          <a:sy n="66" d="100"/>
        </p:scale>
        <p:origin x="828" y="-1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12/28/2021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Plotly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61607"/>
            <a:ext cx="4017889" cy="103990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tx1"/>
                </a:solidFill>
                <a:latin typeface="Abadi" panose="020B0604020104020204" pitchFamily="34" charset="0"/>
              </a:rPr>
              <a:t>Summary of methodologies</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Data Collection</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Data  Wrangling</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EDA with Data Visualization</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Building an interactive map with Folium</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Building a Dashboard with Plotly Dash</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Predictive Analysis (Classification)</a:t>
            </a:r>
          </a:p>
          <a:p>
            <a:pPr>
              <a:lnSpc>
                <a:spcPct val="100000"/>
              </a:lnSpc>
              <a:spcBef>
                <a:spcPts val="1400"/>
              </a:spcBef>
              <a:buFont typeface="Wingdings" panose="05000000000000000000" pitchFamily="2" charset="2"/>
              <a:buChar char="Ø"/>
            </a:pPr>
            <a:endParaRPr lang="en-US" sz="1000" dirty="0">
              <a:solidFill>
                <a:schemeClr val="tx1"/>
              </a:solidFill>
              <a:latin typeface="Abadi" panose="020B0604020104020204" pitchFamily="34" charset="0"/>
            </a:endParaRPr>
          </a:p>
          <a:p>
            <a:pPr marL="0" indent="0">
              <a:lnSpc>
                <a:spcPct val="100000"/>
              </a:lnSpc>
              <a:spcBef>
                <a:spcPts val="1400"/>
              </a:spcBef>
              <a:buNone/>
            </a:pPr>
            <a:r>
              <a:rPr lang="en-US" sz="1200" dirty="0">
                <a:solidFill>
                  <a:schemeClr val="tx1"/>
                </a:solidFill>
                <a:latin typeface="Abadi" panose="020B0604020104020204" pitchFamily="34" charset="0"/>
              </a:rPr>
              <a:t>Summary of all results</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Exploratory data analysis results</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Interactive analytics demo in screenshots</a:t>
            </a:r>
          </a:p>
          <a:p>
            <a:pPr>
              <a:lnSpc>
                <a:spcPct val="100000"/>
              </a:lnSpc>
              <a:spcBef>
                <a:spcPts val="1400"/>
              </a:spcBef>
              <a:buFont typeface="Wingdings" panose="05000000000000000000" pitchFamily="2" charset="2"/>
              <a:buChar char="Ø"/>
            </a:pPr>
            <a:r>
              <a:rPr lang="en-US" sz="1000" dirty="0">
                <a:solidFill>
                  <a:schemeClr val="tx1"/>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73979"/>
            <a:ext cx="9759661" cy="37919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200" dirty="0">
                <a:solidFill>
                  <a:schemeClr val="tx1"/>
                </a:solidFill>
                <a:latin typeface="Abadi" panose="020B0604020104020204" pitchFamily="34" charset="0"/>
              </a:rPr>
              <a:t>Project background and context</a:t>
            </a:r>
          </a:p>
          <a:p>
            <a:pPr marL="0" indent="0">
              <a:spcBef>
                <a:spcPts val="1400"/>
              </a:spcBef>
              <a:buNone/>
            </a:pPr>
            <a:r>
              <a:rPr lang="en-US" sz="1000" dirty="0">
                <a:solidFill>
                  <a:schemeClr val="tx1"/>
                </a:solidFill>
                <a:latin typeface="Abadi" panose="020B0604020104020204" pitchFamily="34" charset="0"/>
              </a:rPr>
              <a:t>We predicted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0" indent="0">
              <a:spcBef>
                <a:spcPts val="1400"/>
              </a:spcBef>
              <a:buNone/>
            </a:pPr>
            <a:endParaRPr lang="en-US" sz="1000" dirty="0">
              <a:solidFill>
                <a:schemeClr val="tx1"/>
              </a:solidFill>
              <a:latin typeface="Abadi" panose="020B0604020104020204" pitchFamily="34" charset="0"/>
            </a:endParaRPr>
          </a:p>
          <a:p>
            <a:pPr marL="0" indent="0">
              <a:spcBef>
                <a:spcPts val="1400"/>
              </a:spcBef>
              <a:buNone/>
            </a:pPr>
            <a:r>
              <a:rPr lang="en-US" sz="1200" dirty="0">
                <a:solidFill>
                  <a:schemeClr val="tx1"/>
                </a:solidFill>
                <a:latin typeface="Abadi" panose="020B0604020104020204" pitchFamily="34" charset="0"/>
              </a:rPr>
              <a:t>Problems you want to find answers</a:t>
            </a:r>
          </a:p>
          <a:p>
            <a:pPr>
              <a:buFont typeface="Wingdings" panose="05000000000000000000" pitchFamily="2" charset="2"/>
              <a:buChar char="Ø"/>
            </a:pPr>
            <a:r>
              <a:rPr lang="en-US" sz="1000" b="0" i="0" u="none" strike="noStrike" baseline="0" dirty="0">
                <a:solidFill>
                  <a:schemeClr val="tx1"/>
                </a:solidFill>
                <a:latin typeface="Abadi" panose="020B0604020104020204" pitchFamily="34" charset="0"/>
              </a:rPr>
              <a:t>What influences if the rocket will land successfully?</a:t>
            </a:r>
          </a:p>
          <a:p>
            <a:pPr>
              <a:buFont typeface="Wingdings" panose="05000000000000000000" pitchFamily="2" charset="2"/>
              <a:buChar char="Ø"/>
            </a:pPr>
            <a:r>
              <a:rPr lang="en-US" sz="1000" b="0" i="0" u="none" strike="noStrike" baseline="0" dirty="0">
                <a:solidFill>
                  <a:schemeClr val="tx1"/>
                </a:solidFill>
                <a:latin typeface="Abadi" panose="020B0604020104020204" pitchFamily="34" charset="0"/>
              </a:rPr>
              <a:t>The effect each relationship with certain rocket variables will impact in determining the success rate of a successful landing.</a:t>
            </a:r>
          </a:p>
          <a:p>
            <a:pPr>
              <a:buFont typeface="Wingdings" panose="05000000000000000000" pitchFamily="2" charset="2"/>
              <a:buChar char="Ø"/>
            </a:pPr>
            <a:r>
              <a:rPr lang="en-US" sz="1000" b="0" i="0" u="none" strike="noStrike" baseline="0" dirty="0">
                <a:solidFill>
                  <a:schemeClr val="tx1"/>
                </a:solidFill>
                <a:latin typeface="Abadi" panose="020B0604020104020204" pitchFamily="34" charset="0"/>
              </a:rPr>
              <a:t>What conditions does SpaceX have to achieve to get the best results and ensure the best rocket success landing rate.</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157</TotalTime>
  <Words>1517</Words>
  <Application>Microsoft Office PowerPoint</Application>
  <PresentationFormat>Panorámica</PresentationFormat>
  <Paragraphs>244</Paragraphs>
  <Slides>47</Slides>
  <Notes>4</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Wingdings</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Eduardo Lira</cp:lastModifiedBy>
  <cp:revision>191</cp:revision>
  <dcterms:created xsi:type="dcterms:W3CDTF">2021-04-29T18:58:34Z</dcterms:created>
  <dcterms:modified xsi:type="dcterms:W3CDTF">2021-12-28T18:49:26Z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